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6"/>
  </p:notesMasterIdLst>
  <p:handoutMasterIdLst>
    <p:handoutMasterId r:id="rId97"/>
  </p:handoutMasterIdLst>
  <p:sldIdLst>
    <p:sldId id="323" r:id="rId5"/>
    <p:sldId id="309" r:id="rId6"/>
    <p:sldId id="325" r:id="rId7"/>
    <p:sldId id="357" r:id="rId8"/>
    <p:sldId id="327" r:id="rId9"/>
    <p:sldId id="328" r:id="rId10"/>
    <p:sldId id="329" r:id="rId11"/>
    <p:sldId id="330" r:id="rId12"/>
    <p:sldId id="331" r:id="rId13"/>
    <p:sldId id="342" r:id="rId14"/>
    <p:sldId id="256" r:id="rId15"/>
    <p:sldId id="257" r:id="rId16"/>
    <p:sldId id="349" r:id="rId17"/>
    <p:sldId id="358" r:id="rId18"/>
    <p:sldId id="343" r:id="rId19"/>
    <p:sldId id="258" r:id="rId20"/>
    <p:sldId id="332" r:id="rId21"/>
    <p:sldId id="333" r:id="rId22"/>
    <p:sldId id="259" r:id="rId23"/>
    <p:sldId id="260" r:id="rId24"/>
    <p:sldId id="261" r:id="rId25"/>
    <p:sldId id="263" r:id="rId26"/>
    <p:sldId id="264" r:id="rId27"/>
    <p:sldId id="350" r:id="rId28"/>
    <p:sldId id="341" r:id="rId29"/>
    <p:sldId id="265" r:id="rId30"/>
    <p:sldId id="266" r:id="rId31"/>
    <p:sldId id="267" r:id="rId32"/>
    <p:sldId id="268" r:id="rId33"/>
    <p:sldId id="269" r:id="rId34"/>
    <p:sldId id="359" r:id="rId35"/>
    <p:sldId id="279" r:id="rId36"/>
    <p:sldId id="271" r:id="rId37"/>
    <p:sldId id="280" r:id="rId38"/>
    <p:sldId id="272" r:id="rId39"/>
    <p:sldId id="351" r:id="rId40"/>
    <p:sldId id="344" r:id="rId41"/>
    <p:sldId id="281" r:id="rId42"/>
    <p:sldId id="273" r:id="rId43"/>
    <p:sldId id="274" r:id="rId44"/>
    <p:sldId id="282" r:id="rId45"/>
    <p:sldId id="275" r:id="rId46"/>
    <p:sldId id="276" r:id="rId47"/>
    <p:sldId id="302" r:id="rId48"/>
    <p:sldId id="277" r:id="rId49"/>
    <p:sldId id="307" r:id="rId50"/>
    <p:sldId id="306" r:id="rId51"/>
    <p:sldId id="305" r:id="rId52"/>
    <p:sldId id="352" r:id="rId53"/>
    <p:sldId id="345" r:id="rId54"/>
    <p:sldId id="353" r:id="rId55"/>
    <p:sldId id="308" r:id="rId56"/>
    <p:sldId id="278" r:id="rId57"/>
    <p:sldId id="283" r:id="rId58"/>
    <p:sldId id="284" r:id="rId59"/>
    <p:sldId id="285" r:id="rId60"/>
    <p:sldId id="286" r:id="rId61"/>
    <p:sldId id="287" r:id="rId62"/>
    <p:sldId id="288" r:id="rId63"/>
    <p:sldId id="289" r:id="rId64"/>
    <p:sldId id="290" r:id="rId65"/>
    <p:sldId id="354" r:id="rId66"/>
    <p:sldId id="346" r:id="rId67"/>
    <p:sldId id="310" r:id="rId68"/>
    <p:sldId id="291" r:id="rId69"/>
    <p:sldId id="292" r:id="rId70"/>
    <p:sldId id="316" r:id="rId71"/>
    <p:sldId id="293" r:id="rId72"/>
    <p:sldId id="314" r:id="rId73"/>
    <p:sldId id="315" r:id="rId74"/>
    <p:sldId id="312" r:id="rId75"/>
    <p:sldId id="313" r:id="rId76"/>
    <p:sldId id="294" r:id="rId77"/>
    <p:sldId id="295" r:id="rId78"/>
    <p:sldId id="296" r:id="rId79"/>
    <p:sldId id="297" r:id="rId80"/>
    <p:sldId id="355" r:id="rId81"/>
    <p:sldId id="348" r:id="rId82"/>
    <p:sldId id="317" r:id="rId83"/>
    <p:sldId id="318" r:id="rId84"/>
    <p:sldId id="298" r:id="rId85"/>
    <p:sldId id="299" r:id="rId86"/>
    <p:sldId id="319" r:id="rId87"/>
    <p:sldId id="320" r:id="rId88"/>
    <p:sldId id="321" r:id="rId89"/>
    <p:sldId id="300" r:id="rId90"/>
    <p:sldId id="322" r:id="rId91"/>
    <p:sldId id="301" r:id="rId92"/>
    <p:sldId id="356" r:id="rId93"/>
    <p:sldId id="347" r:id="rId94"/>
    <p:sldId id="340" r:id="rId95"/>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57"/>
            <p14:sldId id="327"/>
            <p14:sldId id="328"/>
            <p14:sldId id="329"/>
            <p14:sldId id="330"/>
            <p14:sldId id="331"/>
          </p14:sldIdLst>
        </p14:section>
        <p14:section name="Module 1: Getting Started" id="{434F00C6-D8EE-4E65-8EC1-FF4B740BE73A}">
          <p14:sldIdLst>
            <p14:sldId id="342"/>
            <p14:sldId id="256"/>
            <p14:sldId id="257"/>
            <p14:sldId id="349"/>
            <p14:sldId id="358"/>
            <p14:sldId id="343"/>
            <p14:sldId id="258"/>
            <p14:sldId id="332"/>
            <p14:sldId id="333"/>
            <p14:sldId id="259"/>
            <p14:sldId id="260"/>
            <p14:sldId id="261"/>
            <p14:sldId id="263"/>
            <p14:sldId id="264"/>
            <p14:sldId id="350"/>
          </p14:sldIdLst>
        </p14:section>
        <p14:section name="Module 2: Bringing in Data" id="{8898DCAF-DB7A-4916-AF94-66F401DCD592}">
          <p14:sldIdLst>
            <p14:sldId id="341"/>
            <p14:sldId id="265"/>
            <p14:sldId id="266"/>
            <p14:sldId id="267"/>
            <p14:sldId id="268"/>
            <p14:sldId id="269"/>
            <p14:sldId id="359"/>
            <p14:sldId id="279"/>
            <p14:sldId id="271"/>
            <p14:sldId id="280"/>
            <p14:sldId id="272"/>
            <p14:sldId id="351"/>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 id="345"/>
          </p14:sldIdLst>
        </p14:section>
        <p14:section name="Module 4: Reporting, Alerts, &amp; Search Optimization" id="{FA72BA3C-7D11-4E9D-9A6B-139EAC8AE3A0}">
          <p14:sldIdLst>
            <p14:sldId id="353"/>
            <p14:sldId id="308"/>
            <p14:sldId id="278"/>
            <p14:sldId id="283"/>
            <p14:sldId id="284"/>
            <p14:sldId id="285"/>
            <p14:sldId id="286"/>
            <p14:sldId id="287"/>
            <p14:sldId id="288"/>
            <p14:sldId id="289"/>
            <p14:sldId id="290"/>
            <p14:sldId id="354"/>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55"/>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56"/>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E8CB3-6441-4814-AB05-7C05F919FC0B}" v="6" dt="2020-04-21T19:12:05.1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9" autoAdjust="0"/>
    <p:restoredTop sz="86336" autoAdjust="0"/>
  </p:normalViewPr>
  <p:slideViewPr>
    <p:cSldViewPr>
      <p:cViewPr varScale="1">
        <p:scale>
          <a:sx n="77" d="100"/>
          <a:sy n="77" d="100"/>
        </p:scale>
        <p:origin x="102" y="66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1982"/>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ostello" userId="c2210d2756366838" providerId="LiveId" clId="{55A4DEB7-5838-406F-B792-B9BE440AEA12}"/>
    <pc:docChg chg="undo custSel addSld delSld modSld modSection">
      <pc:chgData name="Dan Costello" userId="c2210d2756366838" providerId="LiveId" clId="{55A4DEB7-5838-406F-B792-B9BE440AEA12}" dt="2020-04-21T19:11:33.130" v="404" actId="14100"/>
      <pc:docMkLst>
        <pc:docMk/>
      </pc:docMkLst>
      <pc:sldChg chg="addSp delSp modSp">
        <pc:chgData name="Dan Costello" userId="c2210d2756366838" providerId="LiveId" clId="{55A4DEB7-5838-406F-B792-B9BE440AEA12}" dt="2020-04-21T19:11:33.130" v="404" actId="14100"/>
        <pc:sldMkLst>
          <pc:docMk/>
          <pc:sldMk cId="2950058886" sldId="269"/>
        </pc:sldMkLst>
        <pc:spChg chg="add del">
          <ac:chgData name="Dan Costello" userId="c2210d2756366838" providerId="LiveId" clId="{55A4DEB7-5838-406F-B792-B9BE440AEA12}" dt="2020-04-21T19:10:59.746" v="400"/>
          <ac:spMkLst>
            <pc:docMk/>
            <pc:sldMk cId="2950058886" sldId="269"/>
            <ac:spMk id="2" creationId="{DDB9BB17-C835-460C-A910-C7F7114D06D4}"/>
          </ac:spMkLst>
        </pc:spChg>
        <pc:spChg chg="mod">
          <ac:chgData name="Dan Costello" userId="c2210d2756366838" providerId="LiveId" clId="{55A4DEB7-5838-406F-B792-B9BE440AEA12}" dt="2020-04-21T19:11:33.130" v="404" actId="14100"/>
          <ac:spMkLst>
            <pc:docMk/>
            <pc:sldMk cId="2950058886" sldId="269"/>
            <ac:spMk id="6" creationId="{00000000-0000-0000-0000-000000000000}"/>
          </ac:spMkLst>
        </pc:spChg>
      </pc:sldChg>
      <pc:sldChg chg="modSp">
        <pc:chgData name="Dan Costello" userId="c2210d2756366838" providerId="LiveId" clId="{55A4DEB7-5838-406F-B792-B9BE440AEA12}" dt="2020-04-21T17:35:28.456" v="8" actId="20577"/>
        <pc:sldMkLst>
          <pc:docMk/>
          <pc:sldMk cId="3753238411" sldId="323"/>
        </pc:sldMkLst>
        <pc:spChg chg="mod">
          <ac:chgData name="Dan Costello" userId="c2210d2756366838" providerId="LiveId" clId="{55A4DEB7-5838-406F-B792-B9BE440AEA12}" dt="2020-04-21T17:35:28.456" v="8" actId="20577"/>
          <ac:spMkLst>
            <pc:docMk/>
            <pc:sldMk cId="3753238411" sldId="323"/>
            <ac:spMk id="6146" creationId="{00000000-0000-0000-0000-000000000000}"/>
          </ac:spMkLst>
        </pc:spChg>
      </pc:sldChg>
      <pc:sldChg chg="del">
        <pc:chgData name="Dan Costello" userId="c2210d2756366838" providerId="LiveId" clId="{55A4DEB7-5838-406F-B792-B9BE440AEA12}" dt="2020-04-21T17:36:31.865" v="10" actId="47"/>
        <pc:sldMkLst>
          <pc:docMk/>
          <pc:sldMk cId="1988663151" sldId="326"/>
        </pc:sldMkLst>
      </pc:sldChg>
      <pc:sldChg chg="del">
        <pc:chgData name="Dan Costello" userId="c2210d2756366838" providerId="LiveId" clId="{55A4DEB7-5838-406F-B792-B9BE440AEA12}" dt="2020-04-21T17:56:15.646" v="378" actId="47"/>
        <pc:sldMkLst>
          <pc:docMk/>
          <pc:sldMk cId="3096452668" sldId="334"/>
        </pc:sldMkLst>
      </pc:sldChg>
      <pc:sldChg chg="modSp">
        <pc:chgData name="Dan Costello" userId="c2210d2756366838" providerId="LiveId" clId="{55A4DEB7-5838-406F-B792-B9BE440AEA12}" dt="2020-04-21T17:53:46.923" v="377" actId="14100"/>
        <pc:sldMkLst>
          <pc:docMk/>
          <pc:sldMk cId="2413269633" sldId="349"/>
        </pc:sldMkLst>
        <pc:spChg chg="mod">
          <ac:chgData name="Dan Costello" userId="c2210d2756366838" providerId="LiveId" clId="{55A4DEB7-5838-406F-B792-B9BE440AEA12}" dt="2020-04-21T17:53:46.923" v="377" actId="14100"/>
          <ac:spMkLst>
            <pc:docMk/>
            <pc:sldMk cId="2413269633" sldId="349"/>
            <ac:spMk id="3" creationId="{00000000-0000-0000-0000-000000000000}"/>
          </ac:spMkLst>
        </pc:spChg>
      </pc:sldChg>
      <pc:sldChg chg="add">
        <pc:chgData name="Dan Costello" userId="c2210d2756366838" providerId="LiveId" clId="{55A4DEB7-5838-406F-B792-B9BE440AEA12}" dt="2020-04-21T17:36:23.820" v="9"/>
        <pc:sldMkLst>
          <pc:docMk/>
          <pc:sldMk cId="837163678" sldId="357"/>
        </pc:sldMkLst>
      </pc:sldChg>
      <pc:sldChg chg="modSp add">
        <pc:chgData name="Dan Costello" userId="c2210d2756366838" providerId="LiveId" clId="{55A4DEB7-5838-406F-B792-B9BE440AEA12}" dt="2020-04-21T17:52:31.416" v="360" actId="20577"/>
        <pc:sldMkLst>
          <pc:docMk/>
          <pc:sldMk cId="3346981600" sldId="358"/>
        </pc:sldMkLst>
        <pc:spChg chg="mod">
          <ac:chgData name="Dan Costello" userId="c2210d2756366838" providerId="LiveId" clId="{55A4DEB7-5838-406F-B792-B9BE440AEA12}" dt="2020-04-21T17:46:38.742" v="59" actId="20577"/>
          <ac:spMkLst>
            <pc:docMk/>
            <pc:sldMk cId="3346981600" sldId="358"/>
            <ac:spMk id="2" creationId="{9FC2142D-D502-49A8-AC3F-A567A65217C3}"/>
          </ac:spMkLst>
        </pc:spChg>
        <pc:spChg chg="mod">
          <ac:chgData name="Dan Costello" userId="c2210d2756366838" providerId="LiveId" clId="{55A4DEB7-5838-406F-B792-B9BE440AEA12}" dt="2020-04-21T17:52:31.416" v="360" actId="20577"/>
          <ac:spMkLst>
            <pc:docMk/>
            <pc:sldMk cId="3346981600" sldId="358"/>
            <ac:spMk id="3" creationId="{655B7ED3-9761-42E3-A0B5-17215700CD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4/25/2020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4/25/2020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30</a:t>
            </a:fld>
            <a:endParaRPr lang="en-US"/>
          </a:p>
        </p:txBody>
      </p:sp>
    </p:spTree>
    <p:extLst>
      <p:ext uri="{BB962C8B-B14F-4D97-AF65-F5344CB8AC3E}">
        <p14:creationId xmlns:p14="http://schemas.microsoft.com/office/powerpoint/2010/main" val="166946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Log files are probably the most commonly defined input in Splunk, and they’re easy to configure. In fact, if you completed the labs for the first module, you’ve already configured one. The basic procedure is just to use the settings menu in the Splunk application, select “Data inputs”, click “Add New” next to the “Files and Directories” category, and follow the prompts to select the file or directory you want indexed. </a:t>
            </a:r>
          </a:p>
          <a:p>
            <a:endParaRPr lang="en-US" dirty="0"/>
          </a:p>
          <a:p>
            <a:r>
              <a:rPr lang="en-US" dirty="0"/>
              <a:t>Alternately, you can configure inputs directly from the command line…</a:t>
            </a:r>
          </a:p>
          <a:p>
            <a:endParaRPr lang="en-US" dirty="0"/>
          </a:p>
          <a:p>
            <a:r>
              <a:rPr lang="en-US" dirty="0"/>
              <a:t>…or even by editing your app’s </a:t>
            </a:r>
            <a:r>
              <a:rPr lang="en-US" dirty="0" err="1"/>
              <a:t>input.conf</a:t>
            </a:r>
            <a:r>
              <a:rPr lang="en-US" dirty="0"/>
              <a:t> file (though that may require you to restart Splunk)</a:t>
            </a:r>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31</a:t>
            </a:fld>
            <a:endParaRPr lang="en-US"/>
          </a:p>
        </p:txBody>
      </p:sp>
    </p:spTree>
    <p:extLst>
      <p:ext uri="{BB962C8B-B14F-4D97-AF65-F5344CB8AC3E}">
        <p14:creationId xmlns:p14="http://schemas.microsoft.com/office/powerpoint/2010/main" val="2614922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4/25/2020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file:///c:\Splunk\var\lib\splunk\defaultdb\db"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lunk.com/Documentation/Splunk/latest/Admin/Inputscon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36.png"/><Relationship Id="rId4" Type="http://schemas.openxmlformats.org/officeDocument/2006/relationships/image" Target="../media/image35.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bit.ly/ONLCXSPLK1" TargetMode="External"/><Relationship Id="rId4" Type="http://schemas.openxmlformats.org/officeDocument/2006/relationships/image" Target="../media/image35.wmf"/></Relationships>
</file>

<file path=ppt/slides/_rels/slide51.xml.rels><?xml version="1.0" encoding="UTF-8" standalone="yes"?>
<Relationships xmlns="http://schemas.openxmlformats.org/package/2006/relationships"><Relationship Id="rId2" Type="http://schemas.openxmlformats.org/officeDocument/2006/relationships/hyperlink" Target="mailto:danc@onlc.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36.png"/><Relationship Id="rId4" Type="http://schemas.openxmlformats.org/officeDocument/2006/relationships/image" Target="../media/image35.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82.wmf"/><Relationship Id="rId4" Type="http://schemas.openxmlformats.org/officeDocument/2006/relationships/image" Target="../media/image35.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35.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____ Access Code: ___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Splunk</a:t>
            </a:r>
          </a:p>
        </p:txBody>
      </p:sp>
      <p:sp>
        <p:nvSpPr>
          <p:cNvPr id="3" name="Content Placeholder 2"/>
          <p:cNvSpPr>
            <a:spLocks noGrp="1"/>
          </p:cNvSpPr>
          <p:nvPr>
            <p:ph idx="1"/>
          </p:nvPr>
        </p:nvSpPr>
        <p:spPr>
          <a:xfrm>
            <a:off x="1097280" y="1371600"/>
            <a:ext cx="10058400" cy="4497494"/>
          </a:xfrm>
        </p:spPr>
        <p:txBody>
          <a:bodyPr/>
          <a:lstStyle/>
          <a:p>
            <a:r>
              <a:rPr lang="en-US" dirty="0"/>
              <a:t>Founded in 2003 by Michael Baum, Rob Das, and Eric Swan</a:t>
            </a:r>
          </a:p>
          <a:p>
            <a:r>
              <a:rPr lang="en-US" dirty="0"/>
              <a:t>Original product designed to ease and streamline log analysis (Operational Intelligence)</a:t>
            </a:r>
          </a:p>
          <a:p>
            <a:r>
              <a:rPr lang="en-US" dirty="0"/>
              <a:t>Now moving more generally into data analytics (Business Intelligence)</a:t>
            </a:r>
          </a:p>
          <a:p>
            <a:r>
              <a:rPr lang="en-US" dirty="0"/>
              <a:t>Name comes from </a:t>
            </a:r>
            <a:r>
              <a:rPr lang="en-US" i="1" dirty="0"/>
              <a:t>Spelunking</a:t>
            </a:r>
            <a:r>
              <a:rPr lang="en-US" dirty="0"/>
              <a:t>, i.e., cave exploring, which the founders felt was an apt analogy</a:t>
            </a:r>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142D-D502-49A8-AC3F-A567A65217C3}"/>
              </a:ext>
            </a:extLst>
          </p:cNvPr>
          <p:cNvSpPr>
            <a:spLocks noGrp="1"/>
          </p:cNvSpPr>
          <p:nvPr>
            <p:ph type="title"/>
          </p:nvPr>
        </p:nvSpPr>
        <p:spPr/>
        <p:txBody>
          <a:bodyPr/>
          <a:lstStyle/>
          <a:p>
            <a:r>
              <a:rPr lang="en-US" dirty="0"/>
              <a:t>Security Information and Event Management (SIEM)</a:t>
            </a:r>
          </a:p>
        </p:txBody>
      </p:sp>
      <p:sp>
        <p:nvSpPr>
          <p:cNvPr id="3" name="Content Placeholder 2">
            <a:extLst>
              <a:ext uri="{FF2B5EF4-FFF2-40B4-BE49-F238E27FC236}">
                <a16:creationId xmlns:a16="http://schemas.microsoft.com/office/drawing/2014/main" id="{655B7ED3-9761-42E3-A0B5-17215700CD41}"/>
              </a:ext>
            </a:extLst>
          </p:cNvPr>
          <p:cNvSpPr>
            <a:spLocks noGrp="1"/>
          </p:cNvSpPr>
          <p:nvPr>
            <p:ph idx="1"/>
          </p:nvPr>
        </p:nvSpPr>
        <p:spPr/>
        <p:txBody>
          <a:bodyPr/>
          <a:lstStyle/>
          <a:p>
            <a:r>
              <a:rPr lang="en-US" dirty="0"/>
              <a:t>Real-time (or close to it) analysis of security event data</a:t>
            </a:r>
          </a:p>
          <a:p>
            <a:r>
              <a:rPr lang="en-US" dirty="0"/>
              <a:t>Often includes alerting &amp; automated responses</a:t>
            </a:r>
          </a:p>
          <a:p>
            <a:r>
              <a:rPr lang="en-US" i="1" dirty="0"/>
              <a:t>Very</a:t>
            </a:r>
            <a:r>
              <a:rPr lang="en-US" dirty="0"/>
              <a:t> common application for Splunk</a:t>
            </a:r>
          </a:p>
          <a:p>
            <a:pPr lvl="1"/>
            <a:r>
              <a:rPr lang="en-US" dirty="0"/>
              <a:t>One of the top “leaders” in Gartner’s 2020 SIEM Magic Quadrant report</a:t>
            </a:r>
          </a:p>
          <a:p>
            <a:r>
              <a:rPr lang="en-US" dirty="0"/>
              <a:t>Competitors include IBM </a:t>
            </a:r>
            <a:r>
              <a:rPr lang="en-US" dirty="0" err="1"/>
              <a:t>QRadar</a:t>
            </a:r>
            <a:r>
              <a:rPr lang="en-US" dirty="0"/>
              <a:t>, </a:t>
            </a:r>
            <a:r>
              <a:rPr lang="en-US" dirty="0" err="1"/>
              <a:t>Exabeam</a:t>
            </a:r>
            <a:r>
              <a:rPr lang="en-US" dirty="0"/>
              <a:t>, </a:t>
            </a:r>
            <a:r>
              <a:rPr lang="en-US" dirty="0" err="1"/>
              <a:t>Securonix</a:t>
            </a:r>
            <a:endParaRPr lang="en-US" dirty="0"/>
          </a:p>
        </p:txBody>
      </p:sp>
    </p:spTree>
    <p:extLst>
      <p:ext uri="{BB962C8B-B14F-4D97-AF65-F5344CB8AC3E}">
        <p14:creationId xmlns:p14="http://schemas.microsoft.com/office/powerpoint/2010/main" val="334698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a:latin typeface="Courier New" panose="02070309020205020404" pitchFamily="49" charset="0"/>
                <a:cs typeface="Courier New" panose="02070309020205020404" pitchFamily="49" charset="0"/>
              </a:rPr>
              <a:t>$SPLUNK_HOME\bin\Splunk</a:t>
            </a:r>
          </a:p>
          <a:p>
            <a:pPr lvl="1"/>
            <a:r>
              <a:rPr lang="en-US" sz="2000" dirty="0">
                <a:latin typeface="Courier New" panose="02070309020205020404" pitchFamily="49" charset="0"/>
                <a:cs typeface="Courier New" panose="02070309020205020404" pitchFamily="49" charset="0"/>
              </a:rPr>
              <a:t>Start</a:t>
            </a:r>
          </a:p>
          <a:p>
            <a:pPr lvl="1"/>
            <a:r>
              <a:rPr lang="en-US" sz="2000" dirty="0">
                <a:latin typeface="Courier New" panose="02070309020205020404" pitchFamily="49" charset="0"/>
                <a:cs typeface="Courier New" panose="02070309020205020404" pitchFamily="49" charset="0"/>
              </a:rPr>
              <a:t>Stop</a:t>
            </a:r>
          </a:p>
          <a:p>
            <a:pPr lvl="1"/>
            <a:r>
              <a:rPr lang="en-US" sz="2000" dirty="0">
                <a:latin typeface="Courier New" panose="02070309020205020404" pitchFamily="49" charset="0"/>
                <a:cs typeface="Courier New" panose="02070309020205020404" pitchFamily="49" charset="0"/>
              </a:rPr>
              <a:t>Restart</a:t>
            </a:r>
          </a:p>
          <a:p>
            <a:pPr lvl="1"/>
            <a:r>
              <a:rPr lang="en-US" sz="2000" dirty="0">
                <a:latin typeface="Courier New" panose="02070309020205020404" pitchFamily="49" charset="0"/>
                <a:cs typeface="Courier New" panose="02070309020205020404" pitchFamily="49" charset="0"/>
              </a:rPr>
              <a:t>Help commands</a:t>
            </a:r>
          </a:p>
          <a:p>
            <a:pPr lvl="1"/>
            <a:r>
              <a:rPr lang="en-US" sz="2000" dirty="0">
                <a:latin typeface="Courier New" panose="02070309020205020404" pitchFamily="49" charset="0"/>
                <a:cs typeface="Courier New" panose="02070309020205020404" pitchFamily="49" charset="0"/>
              </a:rPr>
              <a:t>etc.</a:t>
            </a: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a:t>Splunk app you will create for this class</a:t>
            </a:r>
          </a:p>
          <a:p>
            <a:r>
              <a:rPr lang="en-US" dirty="0"/>
              <a:t>Uses a simulated web server log for a fictional travel company</a:t>
            </a:r>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After creating the initial app, you will create a simple dashboard to visualize some data</a:t>
            </a:r>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2: Bringing in Data</a:t>
            </a:r>
          </a:p>
        </p:txBody>
      </p:sp>
    </p:spTree>
    <p:extLst>
      <p:ext uri="{BB962C8B-B14F-4D97-AF65-F5344CB8AC3E}">
        <p14:creationId xmlns:p14="http://schemas.microsoft.com/office/powerpoint/2010/main" val="27082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Splunk was originally developed to parse machine logs, receive machine data streams, e.g., syslog</a:t>
            </a:r>
          </a:p>
          <a:p>
            <a:r>
              <a:rPr lang="en-US" dirty="0"/>
              <a:t>Has expanded to consume &amp; analyze other types of data, e.g., databases, spreadsheets, RESTful web services</a:t>
            </a:r>
          </a:p>
          <a:p>
            <a:pPr marL="0" indent="0">
              <a:buNone/>
            </a:pPr>
            <a:endParaRPr lang="en-US" dirty="0"/>
          </a:p>
        </p:txBody>
      </p:sp>
    </p:spTree>
    <p:extLst>
      <p:ext uri="{BB962C8B-B14F-4D97-AF65-F5344CB8AC3E}">
        <p14:creationId xmlns:p14="http://schemas.microsoft.com/office/powerpoint/2010/main" val="344898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 this context, “Big Data” refers to “large volumes of unstructured or </a:t>
            </a:r>
            <a:r>
              <a:rPr lang="en-US" dirty="0" err="1"/>
              <a:t>semistructured</a:t>
            </a:r>
            <a:r>
              <a:rPr lang="en-US" dirty="0"/>
              <a:t> data that needs to be explored”</a:t>
            </a:r>
          </a:p>
          <a:p>
            <a:r>
              <a:rPr lang="en-US" dirty="0"/>
              <a:t>Splunk is designed to easily and flexibly explore data of almost any type</a:t>
            </a:r>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Files</a:t>
            </a:r>
          </a:p>
          <a:p>
            <a:r>
              <a:rPr lang="en-US" dirty="0"/>
              <a:t>Databases</a:t>
            </a:r>
          </a:p>
          <a:p>
            <a:r>
              <a:rPr lang="en-US" dirty="0"/>
              <a:t>Web services</a:t>
            </a:r>
          </a:p>
          <a:p>
            <a:r>
              <a:rPr lang="en-US" dirty="0"/>
              <a:t>Scripts</a:t>
            </a:r>
          </a:p>
          <a:p>
            <a:r>
              <a:rPr lang="en-US" dirty="0"/>
              <a:t>etc.</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a:t>Indexes=where Splunk keeps its data</a:t>
            </a:r>
          </a:p>
          <a:p>
            <a:r>
              <a:rPr lang="en-US" dirty="0"/>
              <a:t>Can use default or create your own</a:t>
            </a:r>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066800"/>
            <a:ext cx="10058400" cy="4802294"/>
          </a:xfrm>
        </p:spPr>
        <p:txBody>
          <a:bodyPr/>
          <a:lstStyle/>
          <a:p>
            <a:r>
              <a:rPr lang="en-US" sz="2800" dirty="0"/>
              <a:t>Indexes are divided internally into age-designated directories called </a:t>
            </a:r>
            <a:r>
              <a:rPr lang="en-US" sz="2800" i="1" dirty="0"/>
              <a:t>buckets</a:t>
            </a:r>
            <a:endParaRPr lang="en-US" sz="2800" dirty="0"/>
          </a:p>
          <a:p>
            <a:pPr lvl="1"/>
            <a:r>
              <a:rPr lang="en-US" sz="2400" dirty="0"/>
              <a:t>Hot (</a:t>
            </a:r>
            <a:r>
              <a:rPr lang="en-US" sz="2400" dirty="0" err="1">
                <a:latin typeface="Courier New" panose="02070309020205020404" pitchFamily="49" charset="0"/>
                <a:cs typeface="Courier New" panose="02070309020205020404" pitchFamily="49" charset="0"/>
              </a:rPr>
              <a:t>hotPath</a:t>
            </a:r>
            <a:r>
              <a:rPr lang="en-US" sz="2400" dirty="0"/>
              <a:t>): Newly indexed, open for writing</a:t>
            </a:r>
          </a:p>
          <a:p>
            <a:pPr lvl="1"/>
            <a:r>
              <a:rPr lang="en-US" sz="2400" dirty="0"/>
              <a:t>Warm (</a:t>
            </a:r>
            <a:r>
              <a:rPr lang="en-US" sz="2400" dirty="0" err="1">
                <a:latin typeface="Courier New" panose="02070309020205020404" pitchFamily="49" charset="0"/>
                <a:cs typeface="Courier New" panose="02070309020205020404" pitchFamily="49" charset="0"/>
              </a:rPr>
              <a:t>warmPath</a:t>
            </a:r>
            <a:r>
              <a:rPr lang="en-US" sz="2400" dirty="0"/>
              <a:t>): Rolled from hot, no active writing</a:t>
            </a:r>
          </a:p>
          <a:p>
            <a:pPr lvl="1"/>
            <a:r>
              <a:rPr lang="en-US" sz="2400" dirty="0"/>
              <a:t>Cold (</a:t>
            </a:r>
            <a:r>
              <a:rPr lang="en-US" sz="2400" dirty="0" err="1">
                <a:latin typeface="Courier New" panose="02070309020205020404" pitchFamily="49" charset="0"/>
                <a:cs typeface="Courier New" panose="02070309020205020404" pitchFamily="49" charset="0"/>
              </a:rPr>
              <a:t>coldPath</a:t>
            </a:r>
            <a:r>
              <a:rPr lang="en-US" sz="2400" dirty="0"/>
              <a:t>): Rolled from warm</a:t>
            </a:r>
          </a:p>
          <a:p>
            <a:pPr lvl="1"/>
            <a:r>
              <a:rPr lang="en-US" sz="2400" dirty="0"/>
              <a:t>Frozen (</a:t>
            </a:r>
            <a:r>
              <a:rPr lang="en-US" sz="2400" dirty="0" err="1">
                <a:latin typeface="Courier New" panose="02070309020205020404" pitchFamily="49" charset="0"/>
                <a:cs typeface="Courier New" panose="02070309020205020404" pitchFamily="49" charset="0"/>
              </a:rPr>
              <a:t>frozenPath</a:t>
            </a:r>
            <a:r>
              <a:rPr lang="en-US" sz="2400" dirty="0"/>
              <a:t>): Rolled from cold and archived</a:t>
            </a:r>
          </a:p>
          <a:p>
            <a:pPr lvl="1"/>
            <a:r>
              <a:rPr lang="en-US" sz="2400" dirty="0"/>
              <a:t>Thawed (</a:t>
            </a:r>
            <a:r>
              <a:rPr lang="en-US" sz="2400" dirty="0" err="1">
                <a:latin typeface="Courier New" panose="02070309020205020404" pitchFamily="49" charset="0"/>
                <a:cs typeface="Courier New" panose="02070309020205020404" pitchFamily="49" charset="0"/>
              </a:rPr>
              <a:t>thawedPath</a:t>
            </a:r>
            <a:r>
              <a:rPr lang="en-US" sz="2400" dirty="0"/>
              <a:t>): Restored from archive</a:t>
            </a:r>
          </a:p>
          <a:p>
            <a:r>
              <a:rPr lang="en-US" sz="2800" dirty="0"/>
              <a:t>Default location:  </a:t>
            </a:r>
            <a:r>
              <a:rPr lang="en-US" sz="2800" dirty="0">
                <a:hlinkClick r:id="rId3" action="ppaction://hlinkfile"/>
              </a:rPr>
              <a:t>$SPLUNK_HOME/var/lib/</a:t>
            </a:r>
            <a:r>
              <a:rPr lang="en-US" sz="2800" dirty="0" err="1">
                <a:hlinkClick r:id="rId3" action="ppaction://hlinkfile"/>
              </a:rPr>
              <a:t>splunk</a:t>
            </a:r>
            <a:r>
              <a:rPr lang="en-US" sz="2800" dirty="0">
                <a:hlinkClick r:id="rId3" action="ppaction://hlinkfile"/>
              </a:rPr>
              <a:t>/</a:t>
            </a:r>
            <a:r>
              <a:rPr lang="en-US" sz="2800" dirty="0" err="1">
                <a:hlinkClick r:id="rId3" action="ppaction://hlinkfile"/>
              </a:rPr>
              <a:t>defaultdb</a:t>
            </a:r>
            <a:r>
              <a:rPr lang="en-US" sz="2800" dirty="0">
                <a:hlinkClick r:id="rId3" action="ppaction://hlinkfile"/>
              </a:rPr>
              <a:t>/</a:t>
            </a:r>
            <a:r>
              <a:rPr lang="en-US" sz="2800" dirty="0" err="1">
                <a:hlinkClick r:id="rId3" action="ppaction://hlinkfile"/>
              </a:rPr>
              <a:t>db</a:t>
            </a:r>
            <a:endParaRPr lang="en-US" sz="2800" dirty="0"/>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143000"/>
            <a:ext cx="10401122" cy="4726094"/>
          </a:xfrm>
        </p:spPr>
        <p:txBody>
          <a:bodyPr/>
          <a:lstStyle/>
          <a:p>
            <a:r>
              <a:rPr lang="en-US" dirty="0"/>
              <a:t>Add from:</a:t>
            </a:r>
          </a:p>
          <a:p>
            <a:pPr lvl="1"/>
            <a:r>
              <a:rPr lang="en-US" dirty="0"/>
              <a:t>Graphical UI</a:t>
            </a:r>
          </a:p>
          <a:p>
            <a:pPr lvl="1"/>
            <a:r>
              <a:rPr lang="en-US" dirty="0"/>
              <a:t>Command line</a:t>
            </a:r>
          </a:p>
          <a:p>
            <a:pPr lvl="1"/>
            <a:r>
              <a:rPr lang="en-US" dirty="0" err="1"/>
              <a:t>Inputs.conf</a:t>
            </a:r>
            <a:endParaRPr lang="en-US" dirty="0"/>
          </a:p>
          <a:p>
            <a:endParaRPr lang="en-US" dirty="0">
              <a:hlinkClick r:id="rId3"/>
            </a:endParaRPr>
          </a:p>
          <a:p>
            <a:r>
              <a:rPr lang="en-US" dirty="0">
                <a:hlinkClick r:id="rId3"/>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4"/>
          <a:stretch>
            <a:fillRect/>
          </a:stretch>
        </p:blipFill>
        <p:spPr>
          <a:xfrm>
            <a:off x="6855621" y="257726"/>
            <a:ext cx="4642781" cy="4009473"/>
          </a:xfrm>
          <a:prstGeom prst="rect">
            <a:avLst/>
          </a:prstGeom>
          <a:ln>
            <a:solidFill>
              <a:schemeClr val="accent1"/>
            </a:solidFill>
          </a:ln>
        </p:spPr>
      </p:pic>
      <p:pic>
        <p:nvPicPr>
          <p:cNvPr id="2" name="Picture 1">
            <a:extLst>
              <a:ext uri="{FF2B5EF4-FFF2-40B4-BE49-F238E27FC236}">
                <a16:creationId xmlns:a16="http://schemas.microsoft.com/office/drawing/2014/main" id="{76F43447-95D6-43C8-9AFB-F0428722020E}"/>
              </a:ext>
            </a:extLst>
          </p:cNvPr>
          <p:cNvPicPr>
            <a:picLocks noChangeAspect="1"/>
          </p:cNvPicPr>
          <p:nvPr/>
        </p:nvPicPr>
        <p:blipFill>
          <a:blip r:embed="rId5"/>
          <a:stretch>
            <a:fillRect/>
          </a:stretch>
        </p:blipFill>
        <p:spPr>
          <a:xfrm>
            <a:off x="5647939" y="1981200"/>
            <a:ext cx="5451371" cy="1589272"/>
          </a:xfrm>
          <a:prstGeom prst="rect">
            <a:avLst/>
          </a:prstGeom>
        </p:spPr>
      </p:pic>
      <p:pic>
        <p:nvPicPr>
          <p:cNvPr id="5" name="Picture 4">
            <a:extLst>
              <a:ext uri="{FF2B5EF4-FFF2-40B4-BE49-F238E27FC236}">
                <a16:creationId xmlns:a16="http://schemas.microsoft.com/office/drawing/2014/main" id="{68A6EB5F-8A80-46E2-8CDF-DE70581C29BB}"/>
              </a:ext>
            </a:extLst>
          </p:cNvPr>
          <p:cNvPicPr>
            <a:picLocks noChangeAspect="1"/>
          </p:cNvPicPr>
          <p:nvPr/>
        </p:nvPicPr>
        <p:blipFill>
          <a:blip r:embed="rId6"/>
          <a:stretch>
            <a:fillRect/>
          </a:stretch>
        </p:blipFill>
        <p:spPr>
          <a:xfrm>
            <a:off x="5647939" y="1051538"/>
            <a:ext cx="5593727" cy="685822"/>
          </a:xfrm>
          <a:prstGeom prst="rect">
            <a:avLst/>
          </a:prstGeom>
        </p:spPr>
      </p:pic>
      <p:cxnSp>
        <p:nvCxnSpPr>
          <p:cNvPr id="8" name="Straight Arrow Connector 7">
            <a:extLst>
              <a:ext uri="{FF2B5EF4-FFF2-40B4-BE49-F238E27FC236}">
                <a16:creationId xmlns:a16="http://schemas.microsoft.com/office/drawing/2014/main" id="{9D037994-269F-44BF-928A-8F395D600616}"/>
              </a:ext>
            </a:extLst>
          </p:cNvPr>
          <p:cNvCxnSpPr>
            <a:cxnSpLocks/>
          </p:cNvCxnSpPr>
          <p:nvPr/>
        </p:nvCxnSpPr>
        <p:spPr>
          <a:xfrm flipV="1">
            <a:off x="4114800" y="1600200"/>
            <a:ext cx="1447153" cy="990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F08DBF-5B10-44F3-899B-5EEDD729DE71}"/>
              </a:ext>
            </a:extLst>
          </p:cNvPr>
          <p:cNvCxnSpPr>
            <a:cxnSpLocks/>
          </p:cNvCxnSpPr>
          <p:nvPr/>
        </p:nvCxnSpPr>
        <p:spPr>
          <a:xfrm flipV="1">
            <a:off x="3625792" y="3124200"/>
            <a:ext cx="1859419" cy="115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5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458897"/>
            <a:ext cx="5532120" cy="4410197"/>
          </a:xfrm>
        </p:spPr>
        <p:txBody>
          <a:bodyPr/>
          <a:lstStyle/>
          <a:p>
            <a:r>
              <a:rPr lang="en-US" dirty="0" err="1"/>
              <a:t>Sourcetype</a:t>
            </a:r>
            <a:r>
              <a:rPr lang="en-US" dirty="0"/>
              <a:t> = data classification associated with data input</a:t>
            </a:r>
          </a:p>
          <a:p>
            <a:r>
              <a:rPr lang="en-US" dirty="0"/>
              <a:t>Tells Splunk where important data is &amp; how it’s formatted (e.g. timestamps)</a:t>
            </a:r>
          </a:p>
          <a:p>
            <a:r>
              <a:rPr lang="en-US" dirty="0"/>
              <a:t>Helps differentiate records in search results</a:t>
            </a:r>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219200"/>
            <a:ext cx="10058400" cy="4649894"/>
          </a:xfrm>
        </p:spPr>
        <p:txBody>
          <a:bodyPr/>
          <a:lstStyle/>
          <a:p>
            <a:r>
              <a:rPr lang="en-US" dirty="0"/>
              <a:t>Delimited</a:t>
            </a:r>
          </a:p>
          <a:p>
            <a:r>
              <a:rPr lang="en-US" dirty="0"/>
              <a:t>Regular expression</a:t>
            </a:r>
          </a:p>
        </p:txBody>
      </p:sp>
      <p:pic>
        <p:nvPicPr>
          <p:cNvPr id="2" name="Picture 1"/>
          <p:cNvPicPr>
            <a:picLocks noChangeAspect="1"/>
          </p:cNvPicPr>
          <p:nvPr/>
        </p:nvPicPr>
        <p:blipFill>
          <a:blip r:embed="rId2"/>
          <a:stretch>
            <a:fillRect/>
          </a:stretch>
        </p:blipFill>
        <p:spPr>
          <a:xfrm>
            <a:off x="1017659" y="2533572"/>
            <a:ext cx="9040741" cy="1734504"/>
          </a:xfrm>
          <a:prstGeom prst="rect">
            <a:avLst/>
          </a:prstGeom>
        </p:spPr>
      </p:pic>
      <p:pic>
        <p:nvPicPr>
          <p:cNvPr id="5" name="Picture 4">
            <a:extLst>
              <a:ext uri="{FF2B5EF4-FFF2-40B4-BE49-F238E27FC236}">
                <a16:creationId xmlns:a16="http://schemas.microsoft.com/office/drawing/2014/main" id="{4E6359D7-E9E2-4154-9FA6-387BCBEE9C56}"/>
              </a:ext>
            </a:extLst>
          </p:cNvPr>
          <p:cNvPicPr>
            <a:picLocks noChangeAspect="1"/>
          </p:cNvPicPr>
          <p:nvPr/>
        </p:nvPicPr>
        <p:blipFill>
          <a:blip r:embed="rId3"/>
          <a:stretch>
            <a:fillRect/>
          </a:stretch>
        </p:blipFill>
        <p:spPr>
          <a:xfrm>
            <a:off x="2057400" y="3733800"/>
            <a:ext cx="8769100" cy="1708091"/>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
        <p:nvSpPr>
          <p:cNvPr id="10"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1"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2"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55</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3"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6"/>
              </a:rPr>
              <a:t>https://bit.ly/ONLCXSPLK1</a:t>
            </a:r>
            <a:endParaRPr lang="en-US" altLang="en-US" dirty="0"/>
          </a:p>
        </p:txBody>
      </p:sp>
    </p:spTree>
    <p:extLst>
      <p:ext uri="{BB962C8B-B14F-4D97-AF65-F5344CB8AC3E}">
        <p14:creationId xmlns:p14="http://schemas.microsoft.com/office/powerpoint/2010/main" val="1522218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Housekeeping</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 10:00-16:45</a:t>
            </a:r>
          </a:p>
          <a:p>
            <a:pPr>
              <a:spcBef>
                <a:spcPts val="0"/>
              </a:spcBef>
              <a:spcAft>
                <a:spcPts val="600"/>
              </a:spcAft>
            </a:pPr>
            <a:r>
              <a:rPr lang="en-US" sz="2000" dirty="0"/>
              <a:t>A.M./P.M. Breaks: 15 min.</a:t>
            </a:r>
          </a:p>
          <a:p>
            <a:pPr>
              <a:spcBef>
                <a:spcPts val="0"/>
              </a:spcBef>
              <a:spcAft>
                <a:spcPts val="600"/>
              </a:spcAft>
            </a:pPr>
            <a:r>
              <a:rPr lang="en-US" sz="2000" dirty="0"/>
              <a:t>Lunch Break: 1 hr.</a:t>
            </a:r>
          </a:p>
          <a:p>
            <a:pPr>
              <a:spcBef>
                <a:spcPts val="0"/>
              </a:spcBef>
              <a:spcAft>
                <a:spcPts val="600"/>
              </a:spcAft>
            </a:pPr>
            <a:r>
              <a:rPr lang="en-US" sz="2000" dirty="0"/>
              <a:t>ONLC </a:t>
            </a:r>
            <a:r>
              <a:rPr lang="en-US" sz="2000" dirty="0" err="1"/>
              <a:t>Wifi</a:t>
            </a:r>
            <a:r>
              <a:rPr lang="en-US" sz="2000" dirty="0"/>
              <a:t> access code (if present): 0123456789</a:t>
            </a:r>
          </a:p>
          <a:p>
            <a:pPr>
              <a:spcBef>
                <a:spcPts val="0"/>
              </a:spcBef>
              <a:spcAft>
                <a:spcPts val="600"/>
              </a:spcAft>
            </a:pPr>
            <a:r>
              <a:rPr lang="en-US" sz="2000" dirty="0"/>
              <a:t>If you need anything, </a:t>
            </a:r>
            <a:r>
              <a:rPr lang="en-US" sz="2000" i="1" dirty="0"/>
              <a:t>please</a:t>
            </a:r>
            <a:r>
              <a:rPr lang="en-US" sz="2000" dirty="0"/>
              <a:t> let us know!</a:t>
            </a:r>
          </a:p>
          <a:p>
            <a:endParaRPr lang="en-CA" sz="2400" dirty="0"/>
          </a:p>
          <a:p>
            <a:endParaRPr lang="en-US" sz="2400" dirty="0"/>
          </a:p>
        </p:txBody>
      </p:sp>
      <p:grpSp>
        <p:nvGrpSpPr>
          <p:cNvPr id="4" name="Group 3"/>
          <p:cNvGrpSpPr/>
          <p:nvPr/>
        </p:nvGrpSpPr>
        <p:grpSpPr>
          <a:xfrm>
            <a:off x="7924800" y="1371600"/>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837163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a:t>Filters can be simple, e.g.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=200</a:t>
            </a:r>
          </a:p>
          <a:p>
            <a:r>
              <a:rPr lang="en-US" dirty="0"/>
              <a:t> …or more complicated, e.g. </a:t>
            </a:r>
            <a:r>
              <a:rPr lang="en-US" dirty="0">
                <a:latin typeface="Courier New" panose="02070309020205020404" pitchFamily="49" charset="0"/>
                <a:cs typeface="Courier New" panose="02070309020205020404" pitchFamily="49" charset="0"/>
              </a:rPr>
              <a:t>index=main (/booking OR /destinations) AND 200</a:t>
            </a:r>
          </a:p>
          <a:p>
            <a:r>
              <a:rPr lang="en-US" dirty="0">
                <a:cs typeface="Courier New" panose="02070309020205020404" pitchFamily="49" charset="0"/>
              </a:rPr>
              <a:t>Can use wildcards (*) and functions (e.g. regex)</a:t>
            </a: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LID8192" altLang="en-US" sz="1200" b="0" i="0" u="none" strike="noStrike" cap="none" normalizeH="0" baseline="0" dirty="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4"/>
          <p:cNvSpPr>
            <a:spLocks noChangeArrowheads="1" noChangeShapeType="1" noTextEdit="1"/>
          </p:cNvSpPr>
          <p:nvPr/>
        </p:nvSpPr>
        <p:spPr bwMode="auto">
          <a:xfrm>
            <a:off x="1082676" y="909639"/>
            <a:ext cx="2881313" cy="2905125"/>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p>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15:45-Done</a:t>
            </a:r>
          </a:p>
        </p:txBody>
      </p:sp>
      <p:pic>
        <p:nvPicPr>
          <p:cNvPr id="10"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74" y="554039"/>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7"/>
          <p:cNvSpPr>
            <a:spLocks noChangeArrowheads="1" noChangeShapeType="1" noTextEdit="1"/>
          </p:cNvSpPr>
          <p:nvPr/>
        </p:nvSpPr>
        <p:spPr bwMode="auto">
          <a:xfrm>
            <a:off x="9548149" y="4143376"/>
            <a:ext cx="2063750" cy="2360613"/>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night!</a:t>
            </a:r>
          </a:p>
        </p:txBody>
      </p:sp>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5"/>
              </a:rPr>
              <a:t>https://bit.ly/ONLCXSPLK1</a:t>
            </a:r>
            <a:endParaRPr lang="en-US" altLang="en-US" dirty="0"/>
          </a:p>
        </p:txBody>
      </p:sp>
    </p:spTree>
    <p:extLst>
      <p:ext uri="{BB962C8B-B14F-4D97-AF65-F5344CB8AC3E}">
        <p14:creationId xmlns:p14="http://schemas.microsoft.com/office/powerpoint/2010/main" val="3780434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
        <p:nvSpPr>
          <p:cNvPr id="3"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4"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2"/>
              </a:rPr>
              <a:t>danc@onlc.com</a:t>
            </a:r>
            <a:endParaRPr lang="en-US" altLang="en-US"/>
          </a:p>
          <a:p>
            <a:r>
              <a:rPr lang="en-US" altLang="en-US"/>
              <a:t>Dan’s cell #: (413) 455-0856</a:t>
            </a:r>
          </a:p>
        </p:txBody>
      </p:sp>
      <p:sp>
        <p:nvSpPr>
          <p:cNvPr id="5" name="WordArt 3"/>
          <p:cNvSpPr>
            <a:spLocks noChangeArrowheads="1" noChangeShapeType="1" noTextEdit="1"/>
          </p:cNvSpPr>
          <p:nvPr/>
        </p:nvSpPr>
        <p:spPr bwMode="auto">
          <a:xfrm>
            <a:off x="509587" y="203200"/>
            <a:ext cx="9257867"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Good Morning</a:t>
            </a:r>
          </a:p>
        </p:txBody>
      </p:sp>
      <p:sp>
        <p:nvSpPr>
          <p:cNvPr id="6" name="WordArt 7"/>
          <p:cNvSpPr>
            <a:spLocks noChangeArrowheads="1" noChangeShapeType="1" noTextEdit="1"/>
          </p:cNvSpPr>
          <p:nvPr/>
        </p:nvSpPr>
        <p:spPr bwMode="auto">
          <a:xfrm>
            <a:off x="10008120" y="1143000"/>
            <a:ext cx="1543050" cy="2439988"/>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We will</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start at</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10:00 EST</a:t>
            </a:r>
          </a:p>
        </p:txBody>
      </p:sp>
    </p:spTree>
    <p:extLst>
      <p:ext uri="{BB962C8B-B14F-4D97-AF65-F5344CB8AC3E}">
        <p14:creationId xmlns:p14="http://schemas.microsoft.com/office/powerpoint/2010/main" val="4106926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a:t>Creating event types and tags</a:t>
            </a:r>
          </a:p>
          <a:p>
            <a:r>
              <a:rPr lang="en-US" dirty="0"/>
              <a:t>Creating and saving reports</a:t>
            </a:r>
          </a:p>
          <a:p>
            <a:r>
              <a:rPr lang="en-US" dirty="0"/>
              <a:t>Getting alerts when conditions change</a:t>
            </a:r>
          </a:p>
          <a:p>
            <a:r>
              <a:rPr lang="en-US" dirty="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a:t>Event type = Label based on characteristics of the data </a:t>
            </a:r>
          </a:p>
          <a:p>
            <a:r>
              <a:rPr lang="en-US" dirty="0"/>
              <a:t>E.g. An event type called “Server Error” for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=50*</a:t>
            </a: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a:t>Allow you to further categorize your data</a:t>
            </a:r>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E.g. convert codes to recognizable labels</a:t>
            </a:r>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Report=stored searches and visualizations of the results</a:t>
            </a:r>
          </a:p>
          <a:p>
            <a:r>
              <a:rPr lang="en-US" dirty="0"/>
              <a:t>Can be run ad-hoc or on a schedule</a:t>
            </a:r>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Allow automatic notification of specific conditions or events </a:t>
            </a:r>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Parts of reports can be pre-summarized to allow faster retrieval later</a:t>
            </a:r>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endParaRPr lang="en-SE" sz="1200" dirty="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SE" sz="1200" dirty="0"/>
              <a:t> </a:t>
            </a:r>
            <a:r>
              <a:rPr lang="en-US" sz="1200" dirty="0"/>
              <a:t>Therefore, </a:t>
            </a:r>
            <a:r>
              <a:rPr lang="en-US" sz="1200" i="1" dirty="0"/>
              <a:t>skip</a:t>
            </a:r>
            <a:r>
              <a:rPr lang="en-US" sz="1200" dirty="0"/>
              <a:t> the last part of the exercise (bottom half of page 86) as it requires Datasets that don't exist yet.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45</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p>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.M. Break: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6"/>
              </a:rPr>
              <a:t>https://bit.ly/ONLCXSPLK1</a:t>
            </a:r>
            <a:endParaRPr lang="en-US" altLang="en-US" dirty="0"/>
          </a:p>
        </p:txBody>
      </p:sp>
    </p:spTree>
    <p:extLst>
      <p:ext uri="{BB962C8B-B14F-4D97-AF65-F5344CB8AC3E}">
        <p14:creationId xmlns:p14="http://schemas.microsoft.com/office/powerpoint/2010/main" val="569432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a:t>Creating effective dashboards</a:t>
            </a:r>
          </a:p>
          <a:p>
            <a:r>
              <a:rPr lang="en-US" dirty="0"/>
              <a:t>Types of dashboards</a:t>
            </a:r>
          </a:p>
          <a:p>
            <a:r>
              <a:rPr lang="en-US" dirty="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70368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
        <p:nvSpPr>
          <p:cNvPr id="7"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12:45-13:45</a:t>
            </a:r>
          </a:p>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13:45-15:00</a:t>
            </a:r>
          </a:p>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15:00-15:15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5539" y="-11112"/>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110" y="4342607"/>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7"/>
              </a:rPr>
              <a:t>https://bit.ly/ONLCXSPLK1</a:t>
            </a:r>
            <a:endParaRPr lang="en-US" altLang="en-US" dirty="0"/>
          </a:p>
        </p:txBody>
      </p:sp>
    </p:spTree>
    <p:extLst>
      <p:ext uri="{BB962C8B-B14F-4D97-AF65-F5344CB8AC3E}">
        <p14:creationId xmlns:p14="http://schemas.microsoft.com/office/powerpoint/2010/main" val="253464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63236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509588" y="203200"/>
            <a:ext cx="7237412"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a:ln w="9525">
                  <a:round/>
                  <a:headEnd/>
                  <a:tailEnd/>
                </a:ln>
                <a:gradFill rotWithShape="1">
                  <a:gsLst>
                    <a:gs pos="0">
                      <a:srgbClr val="FFE701"/>
                    </a:gs>
                    <a:gs pos="100000">
                      <a:srgbClr val="FE3E02"/>
                    </a:gs>
                  </a:gsLst>
                  <a:lin ang="5400000" scaled="1"/>
                </a:gradFill>
                <a:latin typeface="Impact" panose="020B0806030902050204" pitchFamily="34" charset="0"/>
              </a:rPr>
              <a:t>Thank You</a:t>
            </a:r>
          </a:p>
        </p:txBody>
      </p:sp>
      <p:sp>
        <p:nvSpPr>
          <p:cNvPr id="10" name="WordArt 6"/>
          <p:cNvSpPr>
            <a:spLocks noChangeArrowheads="1" noChangeShapeType="1" noTextEdit="1"/>
          </p:cNvSpPr>
          <p:nvPr/>
        </p:nvSpPr>
        <p:spPr bwMode="auto">
          <a:xfrm>
            <a:off x="8741814" y="4143376"/>
            <a:ext cx="2628900" cy="2360613"/>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week!</a:t>
            </a:r>
          </a:p>
        </p:txBody>
      </p:sp>
      <p:sp>
        <p:nvSpPr>
          <p:cNvPr id="11" name="Rectangle 7"/>
          <p:cNvSpPr>
            <a:spLocks noChangeArrowheads="1"/>
          </p:cNvSpPr>
          <p:nvPr/>
        </p:nvSpPr>
        <p:spPr bwMode="auto">
          <a:xfrm>
            <a:off x="577850" y="3862389"/>
            <a:ext cx="3289300" cy="434975"/>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www.onlc.com/eval</a:t>
            </a:r>
          </a:p>
        </p:txBody>
      </p:sp>
      <p:pic>
        <p:nvPicPr>
          <p:cNvPr id="12"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028" y="1155701"/>
            <a:ext cx="187483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1309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3.xml><?xml version="1.0" encoding="utf-8"?>
<ds:datastoreItem xmlns:ds="http://schemas.openxmlformats.org/officeDocument/2006/customXml" ds:itemID="{FF9AC6B8-7021-4B23-A9AF-61295A17709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34676</TotalTime>
  <Words>4069</Words>
  <Application>Microsoft Office PowerPoint</Application>
  <PresentationFormat>Widescreen</PresentationFormat>
  <Paragraphs>634</Paragraphs>
  <Slides>91</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Housekeeping</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Security Information and Event Management (SIEM)</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Lab 3: Search Processing Language</vt:lpstr>
      <vt:lpstr>Module 4: Reporting, Alerts, and Search Optimization </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206</cp:revision>
  <cp:lastPrinted>2016-11-17T13:26:17Z</cp:lastPrinted>
  <dcterms:created xsi:type="dcterms:W3CDTF">2018-12-12T15:57:24Z</dcterms:created>
  <dcterms:modified xsi:type="dcterms:W3CDTF">2020-04-26T19:36:45Z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